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0"/>
  </p:notesMasterIdLst>
  <p:sldIdLst>
    <p:sldId id="261" r:id="rId2"/>
    <p:sldId id="260" r:id="rId3"/>
    <p:sldId id="295" r:id="rId4"/>
    <p:sldId id="279" r:id="rId5"/>
    <p:sldId id="289" r:id="rId6"/>
    <p:sldId id="314" r:id="rId7"/>
    <p:sldId id="315" r:id="rId8"/>
    <p:sldId id="290" r:id="rId9"/>
    <p:sldId id="291" r:id="rId10"/>
    <p:sldId id="318" r:id="rId11"/>
    <p:sldId id="296" r:id="rId12"/>
    <p:sldId id="309" r:id="rId13"/>
    <p:sldId id="310" r:id="rId14"/>
    <p:sldId id="293" r:id="rId15"/>
    <p:sldId id="316" r:id="rId16"/>
    <p:sldId id="317" r:id="rId17"/>
    <p:sldId id="299" r:id="rId18"/>
    <p:sldId id="259" r:id="rId19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6AED"/>
    <a:srgbClr val="1A72D5"/>
    <a:srgbClr val="FFFFFF"/>
    <a:srgbClr val="BFE2F3"/>
    <a:srgbClr val="C31823"/>
    <a:srgbClr val="C9151E"/>
    <a:srgbClr val="E9CBBC"/>
    <a:srgbClr val="E0A487"/>
    <a:srgbClr val="D97C5B"/>
    <a:srgbClr val="CC1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 autoAdjust="0"/>
    <p:restoredTop sz="94785" autoAdjust="0"/>
  </p:normalViewPr>
  <p:slideViewPr>
    <p:cSldViewPr snapToGrid="0">
      <p:cViewPr varScale="1">
        <p:scale>
          <a:sx n="110" d="100"/>
          <a:sy n="110" d="100"/>
        </p:scale>
        <p:origin x="85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  <a:t>2024/9/17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my.sjtu.edu.cn/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sasc.sjtu.edu.c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sasc.sjtu.edu.c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my.sjtu.edu.c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51539" y="4135011"/>
            <a:ext cx="8440922" cy="89951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三好评优</a:t>
            </a:r>
            <a:b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交我办系统使用说明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628650" y="5399344"/>
            <a:ext cx="7886700" cy="604299"/>
          </a:xfrm>
        </p:spPr>
        <p:txBody>
          <a:bodyPr/>
          <a:lstStyle/>
          <a:p>
            <a:r>
              <a:rPr lang="zh-CN" altLang="en-US" sz="2000" dirty="0"/>
              <a:t>校团委组织部</a:t>
            </a:r>
            <a:endParaRPr lang="en-US" altLang="zh-CN" sz="2000" dirty="0"/>
          </a:p>
          <a:p>
            <a:r>
              <a:rPr lang="en-US" altLang="zh-CN" sz="2000" dirty="0"/>
              <a:t>2024</a:t>
            </a:r>
            <a:r>
              <a:rPr lang="zh-CN" altLang="en-US" sz="2000" dirty="0"/>
              <a:t>年</a:t>
            </a:r>
            <a:r>
              <a:rPr lang="en-US" altLang="zh-CN" sz="2000" dirty="0"/>
              <a:t>9</a:t>
            </a:r>
            <a:r>
              <a:rPr lang="zh-CN" altLang="en-US" sz="2000" dirty="0"/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3">
            <a:extLst>
              <a:ext uri="{FF2B5EF4-FFF2-40B4-BE49-F238E27FC236}">
                <a16:creationId xmlns:a16="http://schemas.microsoft.com/office/drawing/2014/main" id="{4BDD8B88-0FA2-569F-AC03-0BC16F2F8B97}"/>
              </a:ext>
            </a:extLst>
          </p:cNvPr>
          <p:cNvSpPr txBox="1"/>
          <p:nvPr/>
        </p:nvSpPr>
        <p:spPr>
          <a:xfrm>
            <a:off x="301826" y="1717853"/>
            <a:ext cx="4765474" cy="41136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8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申请人进入交我办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端，选择“待办”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已办，即可查看审批进度。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如申请被驳回，也可在待办中查看反馈信息。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打印目前仅支持“交我办”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https://my.sjtu.edu.cn/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申请人完成提交表单流程即可进行打印（办事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已办事项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点选事项）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6F5DC7D-92FE-5DFB-CC90-4FD7A624F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9922" y="1956765"/>
            <a:ext cx="2758591" cy="473732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876A59C-43CF-C5D2-007B-66FC3EEC298E}"/>
              </a:ext>
            </a:extLst>
          </p:cNvPr>
          <p:cNvSpPr txBox="1"/>
          <p:nvPr/>
        </p:nvSpPr>
        <p:spPr>
          <a:xfrm>
            <a:off x="6411727" y="1828800"/>
            <a:ext cx="188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个人推荐表样例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5220FE5-9C0F-E65D-9F0C-4660BD7B3D7C}"/>
              </a:ext>
            </a:extLst>
          </p:cNvPr>
          <p:cNvSpPr txBox="1"/>
          <p:nvPr/>
        </p:nvSpPr>
        <p:spPr>
          <a:xfrm>
            <a:off x="7205907" y="4261446"/>
            <a:ext cx="66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E427826-BF8C-FA44-E2AA-5299980947DA}"/>
              </a:ext>
            </a:extLst>
          </p:cNvPr>
          <p:cNvSpPr txBox="1"/>
          <p:nvPr/>
        </p:nvSpPr>
        <p:spPr>
          <a:xfrm>
            <a:off x="6751452" y="5318721"/>
            <a:ext cx="146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校团委签章</a:t>
            </a:r>
          </a:p>
        </p:txBody>
      </p:sp>
    </p:spTree>
    <p:extLst>
      <p:ext uri="{BB962C8B-B14F-4D97-AF65-F5344CB8AC3E}">
        <p14:creationId xmlns:p14="http://schemas.microsoft.com/office/powerpoint/2010/main" val="3691127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0"/>
          <p:cNvSpPr/>
          <p:nvPr userDrawn="1"/>
        </p:nvSpPr>
        <p:spPr bwMode="auto">
          <a:xfrm>
            <a:off x="1939858" y="2517731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拟推荐人填写在线表单</a:t>
            </a:r>
          </a:p>
        </p:txBody>
      </p:sp>
      <p:sp>
        <p:nvSpPr>
          <p:cNvPr id="13" name="Freeform 10"/>
          <p:cNvSpPr/>
          <p:nvPr userDrawn="1"/>
        </p:nvSpPr>
        <p:spPr bwMode="auto">
          <a:xfrm>
            <a:off x="1939858" y="3437704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rgbClr val="CC141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院系团委审核、导出信息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647172" y="2006229"/>
            <a:ext cx="3266765" cy="4198043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院系推荐流程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拟推荐人发起申请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院系团委审批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校团委审批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审批流程</a:t>
            </a:r>
          </a:p>
        </p:txBody>
      </p:sp>
      <p:sp>
        <p:nvSpPr>
          <p:cNvPr id="5" name="内容占位符 3"/>
          <p:cNvSpPr txBox="1"/>
          <p:nvPr/>
        </p:nvSpPr>
        <p:spPr>
          <a:xfrm>
            <a:off x="4090670" y="2006229"/>
            <a:ext cx="5053330" cy="4197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+mj-lt"/>
              <a:buAutoNum type="alphaUcPeriod" startAt="2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校级机关或学生组织推荐流程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just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拟推荐人发起申请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just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校团委审批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箭头: 下 1"/>
          <p:cNvSpPr/>
          <p:nvPr/>
        </p:nvSpPr>
        <p:spPr>
          <a:xfrm>
            <a:off x="1974254" y="3057759"/>
            <a:ext cx="306301" cy="47747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箭头: 下 6"/>
          <p:cNvSpPr/>
          <p:nvPr/>
        </p:nvSpPr>
        <p:spPr>
          <a:xfrm>
            <a:off x="4763381" y="3057704"/>
            <a:ext cx="306301" cy="47747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箭头: 下 6"/>
          <p:cNvSpPr/>
          <p:nvPr/>
        </p:nvSpPr>
        <p:spPr>
          <a:xfrm>
            <a:off x="1974461" y="4189909"/>
            <a:ext cx="306301" cy="47747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78242" y="1665120"/>
            <a:ext cx="8187516" cy="1445913"/>
          </a:xfrm>
        </p:spPr>
        <p:txBody>
          <a:bodyPr>
            <a:noAutofit/>
          </a:bodyPr>
          <a:lstStyle/>
          <a:p>
            <a:pPr marL="457200" indent="-457200" algn="just" latinLnBrk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登录交我办平台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进入学生事务管理系统：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https://sasc.sjtu.edu.cn/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（批量审核）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 latinLnBrk="1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审批人通过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进入“交我办”（手机端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端）办事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待办事项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进入学生事务管理系统：在“评优申请”中，选择“评优详情”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点击其中一条待办事项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 latinLnBrk="1">
              <a:lnSpc>
                <a:spcPct val="150000"/>
              </a:lnSpc>
            </a:pP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 latinLnBrk="1">
              <a:lnSpc>
                <a:spcPct val="150000"/>
              </a:lnSpc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 latinLnBrk="1">
              <a:lnSpc>
                <a:spcPct val="150000"/>
              </a:lnSpc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 latinLnBrk="1">
              <a:lnSpc>
                <a:spcPct val="150000"/>
              </a:lnSpc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院系团委审批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38BE083E-00F0-792B-4430-B96E63252A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370"/>
          <a:stretch/>
        </p:blipFill>
        <p:spPr>
          <a:xfrm>
            <a:off x="274637" y="5703139"/>
            <a:ext cx="8753475" cy="962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02191BAB-73DB-228B-C449-F9E13D48F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143" y="3474390"/>
            <a:ext cx="6732587" cy="219475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BF46EAB-FFE1-F9BA-7DE8-8DBDED3BE942}"/>
              </a:ext>
            </a:extLst>
          </p:cNvPr>
          <p:cNvSpPr txBox="1"/>
          <p:nvPr/>
        </p:nvSpPr>
        <p:spPr>
          <a:xfrm>
            <a:off x="1439173" y="3577853"/>
            <a:ext cx="87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交我办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6826127-7CA6-1AE2-C46A-76CDABE59B6C}"/>
              </a:ext>
            </a:extLst>
          </p:cNvPr>
          <p:cNvSpPr txBox="1"/>
          <p:nvPr/>
        </p:nvSpPr>
        <p:spPr>
          <a:xfrm>
            <a:off x="1874837" y="5729832"/>
            <a:ext cx="370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注：审核人可以通过此系统批量审核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院系团委审批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3"/>
          <p:cNvSpPr txBox="1"/>
          <p:nvPr/>
        </p:nvSpPr>
        <p:spPr>
          <a:xfrm>
            <a:off x="154937" y="2622232"/>
            <a:ext cx="4603750" cy="191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进行审批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核对申请表单的各项信息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sz="16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注意：请各院系点对点做好审批结果的反馈工作，确保申请人知晓本人表单的审批结果，避免信息不对称的情况发生。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EACF046-D7C0-C1CF-BD66-2938ECE3A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822" y="2028780"/>
            <a:ext cx="3749365" cy="39688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78242" y="1718191"/>
            <a:ext cx="8187516" cy="850192"/>
          </a:xfrm>
        </p:spPr>
        <p:txBody>
          <a:bodyPr>
            <a:normAutofit lnSpcReduction="10000"/>
          </a:bodyPr>
          <a:lstStyle/>
          <a:p>
            <a:pPr marL="457200" indent="-457200" algn="just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同意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驳回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院系团委审批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9F7237A-BC20-432F-77C8-976B25640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396" y="1718191"/>
            <a:ext cx="4209124" cy="189783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E683694-BB06-EDFF-217D-16E1B3EFB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42" y="3737003"/>
            <a:ext cx="3962642" cy="21467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FFFC3BFE-E86E-4D84-9424-82B9D49568F9}"/>
              </a:ext>
            </a:extLst>
          </p:cNvPr>
          <p:cNvSpPr txBox="1"/>
          <p:nvPr/>
        </p:nvSpPr>
        <p:spPr>
          <a:xfrm>
            <a:off x="129818" y="5928171"/>
            <a:ext cx="4779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驳回：选择所有用户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个人均只驳回给表单发起个人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99DD142-AC9B-6060-7FE0-293C38889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1866" y="4130438"/>
            <a:ext cx="3606800" cy="117430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D8D4875-869E-78ED-8882-D310C3892A14}"/>
              </a:ext>
            </a:extLst>
          </p:cNvPr>
          <p:cNvSpPr txBox="1"/>
          <p:nvPr/>
        </p:nvSpPr>
        <p:spPr>
          <a:xfrm>
            <a:off x="5326109" y="5480604"/>
            <a:ext cx="3509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同意：进入下一阶段校级团委审核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591354" y="1702702"/>
            <a:ext cx="146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选择同意或驳回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6D37E0D-D772-5E92-50C4-5376721F3BEC}"/>
              </a:ext>
            </a:extLst>
          </p:cNvPr>
          <p:cNvSpPr txBox="1"/>
          <p:nvPr/>
        </p:nvSpPr>
        <p:spPr>
          <a:xfrm>
            <a:off x="4223054" y="2433544"/>
            <a:ext cx="146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</p:spTree>
    <p:extLst>
      <p:ext uri="{BB962C8B-B14F-4D97-AF65-F5344CB8AC3E}">
        <p14:creationId xmlns:p14="http://schemas.microsoft.com/office/powerpoint/2010/main" val="2566358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导出信息</a:t>
            </a:r>
          </a:p>
        </p:txBody>
      </p:sp>
      <p:sp>
        <p:nvSpPr>
          <p:cNvPr id="7" name="内容占位符 3"/>
          <p:cNvSpPr txBox="1"/>
          <p:nvPr/>
        </p:nvSpPr>
        <p:spPr>
          <a:xfrm>
            <a:off x="385919" y="1482978"/>
            <a:ext cx="6237131" cy="27905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数据筛选与导出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进入学生事务管理系统：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https://sasc.sjtu.edu.cn/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在“评优申请”中，选择“评优详情”</a:t>
            </a: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选择分类详情查询相关信息及审核进度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打印推荐表、导出汇总表</a:t>
            </a:r>
            <a:endParaRPr lang="en-US" altLang="zh-CN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可查询院系所有申报名单（包括机关及学生组织推荐）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5564695-15C4-F84C-102E-784841149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834" y="1897504"/>
            <a:ext cx="2081353" cy="217311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ACBC1E5C-3DA3-7537-F21E-F14FA1727101}"/>
              </a:ext>
            </a:extLst>
          </p:cNvPr>
          <p:cNvSpPr/>
          <p:nvPr/>
        </p:nvSpPr>
        <p:spPr>
          <a:xfrm>
            <a:off x="6784835" y="2192645"/>
            <a:ext cx="327166" cy="22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16AA7F0-0736-CD8F-1AB0-35B2D83CA86E}"/>
              </a:ext>
            </a:extLst>
          </p:cNvPr>
          <p:cNvSpPr/>
          <p:nvPr/>
        </p:nvSpPr>
        <p:spPr>
          <a:xfrm>
            <a:off x="6886435" y="2447773"/>
            <a:ext cx="327166" cy="22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1A223DA-4847-DCB7-2966-446804E864A4}"/>
              </a:ext>
            </a:extLst>
          </p:cNvPr>
          <p:cNvSpPr/>
          <p:nvPr/>
        </p:nvSpPr>
        <p:spPr>
          <a:xfrm>
            <a:off x="7549144" y="2492217"/>
            <a:ext cx="559805" cy="22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AF8531E1-A3DF-855D-E054-1197055CB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654" y="4419662"/>
            <a:ext cx="8370533" cy="19265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7361D07-4B93-160C-A659-717C616C2565}"/>
              </a:ext>
            </a:extLst>
          </p:cNvPr>
          <p:cNvSpPr txBox="1"/>
          <p:nvPr/>
        </p:nvSpPr>
        <p:spPr>
          <a:xfrm>
            <a:off x="4270679" y="4690953"/>
            <a:ext cx="146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筛选条件</a:t>
            </a:r>
          </a:p>
        </p:txBody>
      </p:sp>
    </p:spTree>
    <p:extLst>
      <p:ext uri="{BB962C8B-B14F-4D97-AF65-F5344CB8AC3E}">
        <p14:creationId xmlns:p14="http://schemas.microsoft.com/office/powerpoint/2010/main" val="1907907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补充说明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3"/>
          <p:cNvSpPr txBox="1"/>
          <p:nvPr/>
        </p:nvSpPr>
        <p:spPr>
          <a:xfrm>
            <a:off x="478473" y="1713865"/>
            <a:ext cx="8187055" cy="4988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150000"/>
              </a:lnSpc>
              <a:buNone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、每位“三好学生”和“优秀学生干部”需要提交纸质版推荐表一份，用于个人档案归档，</a:t>
            </a:r>
            <a:r>
              <a:rPr lang="zh-CN" altLang="en-US" sz="1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个人打印</a:t>
            </a:r>
            <a:r>
              <a:rPr lang="en-US" altLang="zh-CN" sz="1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审核人统一打印均可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。院系团委统一整理并盖院系团委章、机关统一收集整理并盖单位章（双面打印）后，交至学生中心大楼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D501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办公室组织部工位。</a:t>
            </a:r>
          </a:p>
          <a:p>
            <a:pPr marL="0" lvl="1" indent="0" algn="just">
              <a:lnSpc>
                <a:spcPct val="150000"/>
              </a:lnSpc>
              <a:buNone/>
            </a:pP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just">
              <a:lnSpc>
                <a:spcPct val="15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2、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请各院系团委及机关依据汇总表样张要求汇总评优情况，</a:t>
            </a:r>
            <a:r>
              <a:rPr lang="zh-CN" altLang="en-US" sz="1600" b="1" dirty="0">
                <a:solidFill>
                  <a:srgbClr val="026AE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汇总表纸质版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需报同级党组织签字盖章确认。</a:t>
            </a:r>
          </a:p>
          <a:p>
            <a:pPr marL="0" lvl="1" indent="0" algn="just">
              <a:lnSpc>
                <a:spcPct val="150000"/>
              </a:lnSpc>
              <a:buNone/>
            </a:pP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just">
              <a:lnSpc>
                <a:spcPct val="150000"/>
              </a:lnSpc>
              <a:buNone/>
            </a:pPr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、汇总表电子版请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日（周一）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17:00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前发至</a:t>
            </a:r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tuanwei_zzb@sjtu.edu.cn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，邮件主题统一命名为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“院系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三好评优信息汇总”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个人推荐表、</a:t>
            </a:r>
            <a:r>
              <a:rPr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汇总表</a:t>
            </a:r>
            <a:r>
              <a:rPr 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纸质版请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日（周一）</a:t>
            </a:r>
            <a:r>
              <a:rPr lang="en-US" altLang="zh-CN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17:00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学生中心大楼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D501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办公室组织部工位，个人推荐表盖章后即可领回</a:t>
            </a:r>
            <a:r>
              <a:rPr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0"/>
          <p:cNvSpPr/>
          <p:nvPr userDrawn="1"/>
        </p:nvSpPr>
        <p:spPr bwMode="auto">
          <a:xfrm>
            <a:off x="1939858" y="2517731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rgbClr val="CC141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拟推荐人填写在线表单</a:t>
            </a:r>
          </a:p>
        </p:txBody>
      </p:sp>
      <p:sp>
        <p:nvSpPr>
          <p:cNvPr id="13" name="Freeform 10"/>
          <p:cNvSpPr/>
          <p:nvPr userDrawn="1"/>
        </p:nvSpPr>
        <p:spPr bwMode="auto">
          <a:xfrm>
            <a:off x="1939858" y="3437704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rgbClr val="CC141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院系团委审核、导出信息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0"/>
          <p:cNvSpPr/>
          <p:nvPr userDrawn="1"/>
        </p:nvSpPr>
        <p:spPr bwMode="auto">
          <a:xfrm>
            <a:off x="1939858" y="2517731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rgbClr val="CC141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拟推荐人填写在线表单</a:t>
            </a:r>
          </a:p>
        </p:txBody>
      </p:sp>
      <p:sp>
        <p:nvSpPr>
          <p:cNvPr id="13" name="Freeform 10"/>
          <p:cNvSpPr/>
          <p:nvPr userDrawn="1"/>
        </p:nvSpPr>
        <p:spPr bwMode="auto">
          <a:xfrm>
            <a:off x="1939858" y="3437704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院系团委审核、导出信息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73195" y="1850509"/>
            <a:ext cx="6250904" cy="1730891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进入“交我办”（手机端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端）（打印须使用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0">
              <a:lnSpc>
                <a:spcPct val="15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本次评优提供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三好学生、优秀学生干部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评选的线上审批通道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账号登陆，进行表单填写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搜索服务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评优评选申报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勾选“我已阅读并知晓”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开始办理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E10E286-ACBA-0800-96DF-BF880F21A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22" y="3722373"/>
            <a:ext cx="1476581" cy="55252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B753A80-7248-E9E5-7222-C080C9656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2" y="4374013"/>
            <a:ext cx="3615926" cy="222700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AADFACB-49EE-13CA-5059-8766BA0B2D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465" y="1709536"/>
            <a:ext cx="2126732" cy="489148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CC996EC-D2C0-1A27-49E2-9C4B70BE0238}"/>
              </a:ext>
            </a:extLst>
          </p:cNvPr>
          <p:cNvSpPr/>
          <p:nvPr/>
        </p:nvSpPr>
        <p:spPr>
          <a:xfrm>
            <a:off x="692778" y="6037131"/>
            <a:ext cx="1966532" cy="372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DC50097-5748-8FA3-D227-AFBC8D4E84A0}"/>
              </a:ext>
            </a:extLst>
          </p:cNvPr>
          <p:cNvSpPr/>
          <p:nvPr/>
        </p:nvSpPr>
        <p:spPr>
          <a:xfrm>
            <a:off x="6736360" y="5857947"/>
            <a:ext cx="1098958" cy="1875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6F64D09-9A5F-1EEA-31A5-2D2E8A700D92}"/>
              </a:ext>
            </a:extLst>
          </p:cNvPr>
          <p:cNvSpPr/>
          <p:nvPr/>
        </p:nvSpPr>
        <p:spPr>
          <a:xfrm>
            <a:off x="6188076" y="6235805"/>
            <a:ext cx="2126732" cy="372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453657" y="1494156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姓名、学号、所在院系等信息均为自动读取，无需填写）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F40947AE-E5C2-890C-1570-B699C8AB79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775" y="2136458"/>
            <a:ext cx="2247646" cy="30861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7" name="内容占位符 3">
            <a:extLst>
              <a:ext uri="{FF2B5EF4-FFF2-40B4-BE49-F238E27FC236}">
                <a16:creationId xmlns:a16="http://schemas.microsoft.com/office/drawing/2014/main" id="{CB5E486A-493E-61E6-0152-4170C99FF7D1}"/>
              </a:ext>
            </a:extLst>
          </p:cNvPr>
          <p:cNvSpPr txBox="1"/>
          <p:nvPr/>
        </p:nvSpPr>
        <p:spPr>
          <a:xfrm>
            <a:off x="2669260" y="2236149"/>
            <a:ext cx="6122402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首先选择推荐类型：三好学生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优秀学生干部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其次选择推荐来源：院系推荐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校级机关或者学生组织推荐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内容占位符 3">
            <a:extLst>
              <a:ext uri="{FF2B5EF4-FFF2-40B4-BE49-F238E27FC236}">
                <a16:creationId xmlns:a16="http://schemas.microsoft.com/office/drawing/2014/main" id="{BEBB612E-C283-C47A-F91B-61CF60B710A3}"/>
              </a:ext>
            </a:extLst>
          </p:cNvPr>
          <p:cNvSpPr txBox="1"/>
          <p:nvPr/>
        </p:nvSpPr>
        <p:spPr>
          <a:xfrm>
            <a:off x="-58405" y="5363844"/>
            <a:ext cx="9202405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推荐（含院系学生组织），选择推荐来源“院系推荐”，默认为“所在院系”。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或学生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推荐，选择相应来源，在推荐单位中选择组织、机构名称。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A6CE6C6C-D65F-99DB-59DD-4BB07C200B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73" b="37865"/>
          <a:stretch/>
        </p:blipFill>
        <p:spPr>
          <a:xfrm>
            <a:off x="5949863" y="3121643"/>
            <a:ext cx="3094916" cy="186164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id="{E531FE5A-5A68-13B6-AF4D-22894E4F3056}"/>
              </a:ext>
            </a:extLst>
          </p:cNvPr>
          <p:cNvSpPr/>
          <p:nvPr/>
        </p:nvSpPr>
        <p:spPr>
          <a:xfrm>
            <a:off x="643579" y="3817660"/>
            <a:ext cx="2369850" cy="4484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AA5833D-A7CA-4F1F-ACDF-949F07F2EB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84" y="3330906"/>
            <a:ext cx="2846325" cy="158392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354131" y="1648390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83A887DE-AB82-1214-FCE0-DC410D41FB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208" y="2389215"/>
            <a:ext cx="2316621" cy="34148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441DB80D-61C2-5B96-8BAF-4BAB9C8B0BBB}"/>
              </a:ext>
            </a:extLst>
          </p:cNvPr>
          <p:cNvSpPr txBox="1"/>
          <p:nvPr/>
        </p:nvSpPr>
        <p:spPr>
          <a:xfrm>
            <a:off x="2944739" y="2265609"/>
            <a:ext cx="5761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：共青团员、中共预备党员、中共党员、群众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1F96B80-BC84-0CB3-6DF0-EB7A2CDE76E9}"/>
              </a:ext>
            </a:extLst>
          </p:cNvPr>
          <p:cNvSpPr txBox="1"/>
          <p:nvPr/>
        </p:nvSpPr>
        <p:spPr>
          <a:xfrm>
            <a:off x="2944739" y="2639557"/>
            <a:ext cx="5761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优秀团员：我校年龄在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周岁以下（即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1996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日以后出生）的共青团员（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2024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年春季入学、春季毕业及团组织关系不在我校的团员不纳入评比范围）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C6898AA-A946-01D6-6664-5996871F92E1}"/>
              </a:ext>
            </a:extLst>
          </p:cNvPr>
          <p:cNvSpPr txBox="1"/>
          <p:nvPr/>
        </p:nvSpPr>
        <p:spPr>
          <a:xfrm>
            <a:off x="3078963" y="3420869"/>
            <a:ext cx="5868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优秀团干部：在我校各级团组织中担任职务。超过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周岁参评的团干部必须是中共党员或中共预备党员（优秀团干部和优秀团员不可同时申请）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1C277EF-2097-A28C-7A3A-AC33F3CA80B1}"/>
              </a:ext>
            </a:extLst>
          </p:cNvPr>
          <p:cNvSpPr txBox="1"/>
          <p:nvPr/>
        </p:nvSpPr>
        <p:spPr>
          <a:xfrm>
            <a:off x="2944738" y="4021750"/>
            <a:ext cx="6296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担任职务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：班团支部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学生组织所担任职务，若没有则填“无”；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1B5F6B6-579D-B9BF-DC0D-EEFA87E59F73}"/>
              </a:ext>
            </a:extLst>
          </p:cNvPr>
          <p:cNvSpPr txBox="1"/>
          <p:nvPr/>
        </p:nvSpPr>
        <p:spPr>
          <a:xfrm>
            <a:off x="2944737" y="4399974"/>
            <a:ext cx="6296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班级团支部评选意见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：一般为“同意”；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E36B701-2CE5-74DE-D6A4-8A64F49DE0F8}"/>
              </a:ext>
            </a:extLst>
          </p:cNvPr>
          <p:cNvSpPr txBox="1"/>
          <p:nvPr/>
        </p:nvSpPr>
        <p:spPr>
          <a:xfrm>
            <a:off x="2943786" y="4811591"/>
            <a:ext cx="5761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团支书（班长）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：班级团支书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班长姓名，和后面的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“材料整理人”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保持一致；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0494539-461B-8D22-D8A8-E13CE22D558F}"/>
              </a:ext>
            </a:extLst>
          </p:cNvPr>
          <p:cNvSpPr txBox="1"/>
          <p:nvPr/>
        </p:nvSpPr>
        <p:spPr>
          <a:xfrm>
            <a:off x="2943784" y="5473330"/>
            <a:ext cx="5868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班级团支部评选意见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：以实际日期为准。</a:t>
            </a:r>
          </a:p>
        </p:txBody>
      </p:sp>
    </p:spTree>
    <p:extLst>
      <p:ext uri="{BB962C8B-B14F-4D97-AF65-F5344CB8AC3E}">
        <p14:creationId xmlns:p14="http://schemas.microsoft.com/office/powerpoint/2010/main" val="4100447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354131" y="2059312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41DB80D-61C2-5B96-8BAF-4BAB9C8B0BBB}"/>
              </a:ext>
            </a:extLst>
          </p:cNvPr>
          <p:cNvSpPr txBox="1"/>
          <p:nvPr/>
        </p:nvSpPr>
        <p:spPr>
          <a:xfrm>
            <a:off x="354131" y="2633540"/>
            <a:ext cx="5761117" cy="1987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主要事迹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：要求有具体成绩（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字左右）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材料整理人、整理人电话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：一般为团支书（班长），不能是推荐学生本人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整理日期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：以实际日期为准。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A86B3A33-7DE5-3ED2-FD68-5AECBAF00A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2748" y="2484386"/>
            <a:ext cx="2597121" cy="237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10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</a:p>
        </p:txBody>
      </p:sp>
      <p:sp>
        <p:nvSpPr>
          <p:cNvPr id="7" name="内容占位符 3"/>
          <p:cNvSpPr txBox="1"/>
          <p:nvPr/>
        </p:nvSpPr>
        <p:spPr>
          <a:xfrm>
            <a:off x="204790" y="1685679"/>
            <a:ext cx="4140708" cy="574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填写、提交表单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A063B26-9689-BA38-276C-2C9A1072A6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38" b="4832"/>
          <a:stretch/>
        </p:blipFill>
        <p:spPr>
          <a:xfrm>
            <a:off x="4275435" y="4362723"/>
            <a:ext cx="2573991" cy="202613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25D7B29-D870-5CC9-8D9F-F4510586A7FA}"/>
              </a:ext>
            </a:extLst>
          </p:cNvPr>
          <p:cNvSpPr txBox="1"/>
          <p:nvPr/>
        </p:nvSpPr>
        <p:spPr>
          <a:xfrm>
            <a:off x="204789" y="2148071"/>
            <a:ext cx="6355402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本表须按要求如实填写，如发现虚假，无论评选活动进行到何阶段，即取消评选资格，并交由院系处理。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右上角带有“*”的问题为必填项。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可点击工具箱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保存，保持已填写信息。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点击“提交”，完成申请（每人仅可提交一次，请勿重复操作）。</a:t>
            </a:r>
          </a:p>
        </p:txBody>
      </p:sp>
      <p:sp>
        <p:nvSpPr>
          <p:cNvPr id="12" name="内容占位符 3">
            <a:extLst>
              <a:ext uri="{FF2B5EF4-FFF2-40B4-BE49-F238E27FC236}">
                <a16:creationId xmlns:a16="http://schemas.microsoft.com/office/drawing/2014/main" id="{4BD61A5C-237D-FDF2-21C5-3202DD605B04}"/>
              </a:ext>
            </a:extLst>
          </p:cNvPr>
          <p:cNvSpPr txBox="1"/>
          <p:nvPr/>
        </p:nvSpPr>
        <p:spPr>
          <a:xfrm>
            <a:off x="204790" y="4673442"/>
            <a:ext cx="4140708" cy="574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6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审核办理人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6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6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8FD92FA-98C3-1A65-FB03-4C84F3BDC423}"/>
              </a:ext>
            </a:extLst>
          </p:cNvPr>
          <p:cNvSpPr txBox="1"/>
          <p:nvPr/>
        </p:nvSpPr>
        <p:spPr>
          <a:xfrm>
            <a:off x="204789" y="5135834"/>
            <a:ext cx="6355402" cy="51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院系团委审核，可选择办理人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38201CF-9D6A-6A2C-1C7C-D0C34293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942" y="4300109"/>
            <a:ext cx="1763931" cy="218197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CBFBDA7E-7779-7088-6A78-3E47B53F55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66" b="5340"/>
          <a:stretch/>
        </p:blipFill>
        <p:spPr>
          <a:xfrm>
            <a:off x="6419486" y="2010854"/>
            <a:ext cx="2573990" cy="199067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187DEE84-CAAB-9CCB-0AC3-E8D3920B1602}"/>
              </a:ext>
            </a:extLst>
          </p:cNvPr>
          <p:cNvSpPr txBox="1"/>
          <p:nvPr/>
        </p:nvSpPr>
        <p:spPr>
          <a:xfrm>
            <a:off x="204789" y="5693270"/>
            <a:ext cx="4023262" cy="51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机关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学生组织推荐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校级团委直接审核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7371DF1-802F-13C3-AD29-63645E788B9F}"/>
              </a:ext>
            </a:extLst>
          </p:cNvPr>
          <p:cNvSpPr/>
          <p:nvPr/>
        </p:nvSpPr>
        <p:spPr>
          <a:xfrm>
            <a:off x="4345498" y="5172322"/>
            <a:ext cx="2441196" cy="2125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3ACB3F-E7C4-17A9-4947-EE1C34B38423}"/>
              </a:ext>
            </a:extLst>
          </p:cNvPr>
          <p:cNvSpPr/>
          <p:nvPr/>
        </p:nvSpPr>
        <p:spPr>
          <a:xfrm>
            <a:off x="6485883" y="2793674"/>
            <a:ext cx="2453328" cy="22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3"/>
          <p:cNvSpPr txBox="1"/>
          <p:nvPr/>
        </p:nvSpPr>
        <p:spPr>
          <a:xfrm>
            <a:off x="301826" y="1717853"/>
            <a:ext cx="8540348" cy="1453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7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查看申请状态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打印个人推荐表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申请人进入交我办手机端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端，选择“待办”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已办，即可查看审批进度。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如申请被驳回，也可在待办中查看反馈信息。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打印目前仅支持“交我办”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https://my.sjtu.edu.cn/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申请人完成提交表单流程即可进行打印（办事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已办事项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点选事项）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824A286-591C-A17A-B1AD-303F5342B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546" y="4051257"/>
            <a:ext cx="3944454" cy="24142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797F2849-FB12-2C0C-E426-D6D7038EE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5319" y="4013157"/>
            <a:ext cx="4419983" cy="11949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3E91F7BD-231F-DFC2-9FF4-AE4760553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6204" y="5365049"/>
            <a:ext cx="4419983" cy="117770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205D3E07-1512-E66D-4575-52775E383045}"/>
              </a:ext>
            </a:extLst>
          </p:cNvPr>
          <p:cNvSpPr/>
          <p:nvPr/>
        </p:nvSpPr>
        <p:spPr>
          <a:xfrm>
            <a:off x="8528207" y="5347008"/>
            <a:ext cx="189494" cy="1974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TAyMzJkOGNiMDEyZDQzM2FkNGM4ODJmZGE4NDczMDMifQ=="/>
</p:tagLst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347</TotalTime>
  <Words>1156</Words>
  <Application>Microsoft Office PowerPoint</Application>
  <PresentationFormat>全屏显示(4:3)</PresentationFormat>
  <Paragraphs>115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等线</vt:lpstr>
      <vt:lpstr>等线 Light</vt:lpstr>
      <vt:lpstr>微软雅黑</vt:lpstr>
      <vt:lpstr>Arial</vt:lpstr>
      <vt:lpstr>Calibri</vt:lpstr>
      <vt:lpstr>2016-VI主题</vt:lpstr>
      <vt:lpstr>三好评优 交我办系统使用说明</vt:lpstr>
      <vt:lpstr>目录 Contents</vt:lpstr>
      <vt:lpstr>目录 Contents</vt:lpstr>
      <vt:lpstr>拟推荐人填写表单</vt:lpstr>
      <vt:lpstr>拟推荐人填写表单</vt:lpstr>
      <vt:lpstr>拟推荐人填写表单</vt:lpstr>
      <vt:lpstr>拟推荐人填写表单</vt:lpstr>
      <vt:lpstr>拟推荐人填写表单</vt:lpstr>
      <vt:lpstr>拟推荐人填写表单</vt:lpstr>
      <vt:lpstr>PowerPoint 演示文稿</vt:lpstr>
      <vt:lpstr>目录 Contents</vt:lpstr>
      <vt:lpstr>审批流程</vt:lpstr>
      <vt:lpstr>院系团委审批</vt:lpstr>
      <vt:lpstr>院系团委审批</vt:lpstr>
      <vt:lpstr>院系团委审批</vt:lpstr>
      <vt:lpstr>导出信息</vt:lpstr>
      <vt:lpstr>补充说明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彦泓 周</cp:lastModifiedBy>
  <cp:revision>217</cp:revision>
  <dcterms:created xsi:type="dcterms:W3CDTF">2016-01-21T16:32:00Z</dcterms:created>
  <dcterms:modified xsi:type="dcterms:W3CDTF">2024-09-17T05:43:37Z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FB77717D16534E77AAE6A86856FB4D27</vt:lpwstr>
  </property>
</Properties>
</file>